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Ultra-Bold" charset="1" panose="00000900000000000000"/>
      <p:regular r:id="rId15"/>
    </p:embeddedFont>
    <p:embeddedFont>
      <p:font typeface="Chewy" charset="1" panose="02000000000000000000"/>
      <p:regular r:id="rId16"/>
    </p:embeddedFont>
    <p:embeddedFont>
      <p:font typeface="Poppins Semi-Bold" charset="1" panose="00000700000000000000"/>
      <p:regular r:id="rId17"/>
    </p:embeddedFont>
    <p:embeddedFont>
      <p:font typeface="Montserrat Medium" charset="1" panose="00000600000000000000"/>
      <p:regular r:id="rId18"/>
    </p:embeddedFont>
    <p:embeddedFont>
      <p:font typeface="Montserrat Semi-Bold" charset="1" panose="00000700000000000000"/>
      <p:regular r:id="rId19"/>
    </p:embeddedFont>
    <p:embeddedFont>
      <p:font typeface="Montserrat Bold" charset="1" panose="00000800000000000000"/>
      <p:regular r:id="rId20"/>
    </p:embeddedFont>
    <p:embeddedFont>
      <p:font typeface="Poppins" charset="1" panose="00000500000000000000"/>
      <p:regular r:id="rId21"/>
    </p:embeddedFont>
    <p:embeddedFont>
      <p:font typeface="Poppins Bold" charset="1" panose="00000800000000000000"/>
      <p:regular r:id="rId22"/>
    </p:embeddedFont>
    <p:embeddedFont>
      <p:font typeface="Montserrat" charset="1" panose="00000500000000000000"/>
      <p:regular r:id="rId23"/>
    </p:embeddedFont>
    <p:embeddedFont>
      <p:font typeface="Poppins Semi-Bold Italics" charset="1" panose="00000700000000000000"/>
      <p:regular r:id="rId24"/>
    </p:embeddedFont>
    <p:embeddedFont>
      <p:font typeface="Poppins Bold Italics" charset="1" panose="00000800000000000000"/>
      <p:regular r:id="rId25"/>
    </p:embeddedFont>
    <p:embeddedFont>
      <p:font typeface="Poppins Italics" charset="1" panose="00000500000000000000"/>
      <p:regular r:id="rId26"/>
    </p:embeddedFont>
    <p:embeddedFont>
      <p:font typeface="Poppins Medium" charset="1" panose="00000600000000000000"/>
      <p:regular r:id="rId27"/>
    </p:embeddedFont>
    <p:embeddedFont>
      <p:font typeface="Poppins Medium Italics" charset="1" panose="000006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67764" y="2934294"/>
            <a:ext cx="7376236" cy="6122276"/>
          </a:xfrm>
          <a:custGeom>
            <a:avLst/>
            <a:gdLst/>
            <a:ahLst/>
            <a:cxnLst/>
            <a:rect r="r" b="b" t="t" l="l"/>
            <a:pathLst>
              <a:path h="6122276" w="7376236">
                <a:moveTo>
                  <a:pt x="0" y="0"/>
                </a:moveTo>
                <a:lnTo>
                  <a:pt x="7376236" y="0"/>
                </a:lnTo>
                <a:lnTo>
                  <a:pt x="7376236" y="6122275"/>
                </a:lnTo>
                <a:lnTo>
                  <a:pt x="0" y="61222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2907507" y="5301095"/>
            <a:ext cx="10066789" cy="8229600"/>
          </a:xfrm>
          <a:custGeom>
            <a:avLst/>
            <a:gdLst/>
            <a:ahLst/>
            <a:cxnLst/>
            <a:rect r="r" b="b" t="t" l="l"/>
            <a:pathLst>
              <a:path h="8229600" w="10066789">
                <a:moveTo>
                  <a:pt x="10066789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10066789" y="0"/>
                </a:lnTo>
                <a:lnTo>
                  <a:pt x="10066789" y="8229600"/>
                </a:lnTo>
                <a:close/>
              </a:path>
            </a:pathLst>
          </a:custGeom>
          <a:blipFill>
            <a:blip r:embed="rId4">
              <a:alphaModFix amt="31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58891" y="2138291"/>
            <a:ext cx="4785953" cy="478595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10310479">
            <a:off x="14991300" y="3224070"/>
            <a:ext cx="2229637" cy="222963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461031" y="823021"/>
            <a:ext cx="399158" cy="63290"/>
            <a:chOff x="0" y="0"/>
            <a:chExt cx="105128" cy="1666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461031" y="957089"/>
            <a:ext cx="399158" cy="63290"/>
            <a:chOff x="0" y="0"/>
            <a:chExt cx="105128" cy="1666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807981" y="3701413"/>
            <a:ext cx="6662639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b="true" sz="8510">
                <a:solidFill>
                  <a:srgbClr val="FFAD41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STATEFUL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07981" y="2661962"/>
            <a:ext cx="6662639" cy="1058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sz="8510">
                <a:solidFill>
                  <a:srgbClr val="3E67C8"/>
                </a:solidFill>
                <a:latin typeface="Chewy"/>
                <a:ea typeface="Chewy"/>
                <a:cs typeface="Chewy"/>
                <a:sym typeface="Chewy"/>
              </a:rPr>
              <a:t>CLASES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94613" y="990076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4613" y="655127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89940" y="8021519"/>
            <a:ext cx="7338679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6685B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Alumna Sharon Antuanet Ivet Barrial Marin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89940" y="8615244"/>
            <a:ext cx="7288160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6685B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Profesor David Gerardo Quevedo Velasco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034426" y="6914719"/>
            <a:ext cx="6249707" cy="753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57"/>
              </a:lnSpc>
            </a:pPr>
            <a:r>
              <a:rPr lang="en-US" b="true" sz="2426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Entendiendo el concepto y sus diferencias claves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01</a:t>
            </a:r>
          </a:p>
        </p:txBody>
      </p:sp>
      <p:sp>
        <p:nvSpPr>
          <p:cNvPr name="AutoShape 26" id="26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27" id="27"/>
          <p:cNvSpPr/>
          <p:nvPr/>
        </p:nvSpPr>
        <p:spPr>
          <a:xfrm flipH="false" flipV="false" rot="0">
            <a:off x="16084554" y="405675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77000"/>
            </a:blip>
            <a:stretch>
              <a:fillRect l="-44995" t="-34588" r="-38288" b="-36857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9621494" y="4728318"/>
            <a:ext cx="6662639" cy="1058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sz="8510">
                <a:solidFill>
                  <a:srgbClr val="3E67C8"/>
                </a:solidFill>
                <a:latin typeface="Chewy"/>
                <a:ea typeface="Chewy"/>
                <a:cs typeface="Chewy"/>
                <a:sym typeface="Chewy"/>
              </a:rPr>
              <a:t>VS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621494" y="5755522"/>
            <a:ext cx="6662639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b="true" sz="8510">
                <a:solidFill>
                  <a:srgbClr val="FFAD41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STATELESS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429983" y="4793593"/>
            <a:ext cx="6067365" cy="3921034"/>
          </a:xfrm>
          <a:custGeom>
            <a:avLst/>
            <a:gdLst/>
            <a:ahLst/>
            <a:cxnLst/>
            <a:rect r="r" b="b" t="t" l="l"/>
            <a:pathLst>
              <a:path h="3921034" w="6067365">
                <a:moveTo>
                  <a:pt x="0" y="0"/>
                </a:moveTo>
                <a:lnTo>
                  <a:pt x="6067364" y="0"/>
                </a:lnTo>
                <a:lnTo>
                  <a:pt x="6067364" y="3921034"/>
                </a:lnTo>
                <a:lnTo>
                  <a:pt x="0" y="3921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507305" y="3082406"/>
            <a:ext cx="407555" cy="40755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66892" y="2985844"/>
            <a:ext cx="9121108" cy="608374"/>
            <a:chOff x="0" y="0"/>
            <a:chExt cx="2402267" cy="1602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02267" cy="160230"/>
            </a:xfrm>
            <a:custGeom>
              <a:avLst/>
              <a:gdLst/>
              <a:ahLst/>
              <a:cxnLst/>
              <a:rect r="r" b="b" t="t" l="l"/>
              <a:pathLst>
                <a:path h="160230" w="2402267">
                  <a:moveTo>
                    <a:pt x="0" y="0"/>
                  </a:moveTo>
                  <a:lnTo>
                    <a:pt x="2402267" y="0"/>
                  </a:lnTo>
                  <a:lnTo>
                    <a:pt x="2402267" y="160230"/>
                  </a:lnTo>
                  <a:lnTo>
                    <a:pt x="0" y="160230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402267" cy="19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97399" y="3016303"/>
            <a:ext cx="7029456" cy="1064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4"/>
              </a:lnSpc>
            </a:pPr>
            <a:r>
              <a:rPr lang="en-US" sz="8656" b="true">
                <a:solidFill>
                  <a:srgbClr val="EFCC9E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DEFINICIÓN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2346" y="2934286"/>
            <a:ext cx="7905060" cy="1037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 b="true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DEFINICIÓN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66892" y="3708518"/>
            <a:ext cx="8092408" cy="2273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  <a:r>
              <a:rPr lang="en-US" sz="2900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Son aquellas que recuerdan información entre diferentes llamadas a sus métodos. Esto significa que mantienen un "estado" que puede cambiar a medida que se interactúa con ellas.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39717" y="3086116"/>
            <a:ext cx="5897807" cy="462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1"/>
              </a:lnSpc>
            </a:pPr>
            <a:r>
              <a:rPr lang="en-US" sz="30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STATEFUL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507305" y="6392832"/>
            <a:ext cx="407555" cy="40755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166892" y="6296270"/>
            <a:ext cx="9345668" cy="600679"/>
            <a:chOff x="0" y="0"/>
            <a:chExt cx="2461411" cy="1582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461411" cy="158203"/>
            </a:xfrm>
            <a:custGeom>
              <a:avLst/>
              <a:gdLst/>
              <a:ahLst/>
              <a:cxnLst/>
              <a:rect r="r" b="b" t="t" l="l"/>
              <a:pathLst>
                <a:path h="158203" w="2461411">
                  <a:moveTo>
                    <a:pt x="0" y="0"/>
                  </a:moveTo>
                  <a:lnTo>
                    <a:pt x="2461411" y="0"/>
                  </a:lnTo>
                  <a:lnTo>
                    <a:pt x="2461411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461411" cy="196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9144000" y="7163649"/>
            <a:ext cx="8115300" cy="1816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  <a:r>
              <a:rPr lang="en-US" sz="2900" b="true">
                <a:solidFill>
                  <a:srgbClr val="3E67C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Estas clases no recuerdan información de llamadas anteriores. Cada vez que se llama a un método, se trata como si fuera la primera vez, sin ningún contexto previo.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39717" y="6396542"/>
            <a:ext cx="7089948" cy="462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1"/>
              </a:lnSpc>
            </a:pPr>
            <a:r>
              <a:rPr lang="en-US" sz="30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STATELESS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7224053" y="767704"/>
            <a:ext cx="399158" cy="63290"/>
            <a:chOff x="0" y="0"/>
            <a:chExt cx="105128" cy="1666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7224053" y="910093"/>
            <a:ext cx="399158" cy="63290"/>
            <a:chOff x="0" y="0"/>
            <a:chExt cx="105128" cy="1666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957214" y="1045503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57214" y="710554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6047155" y="461102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7000"/>
            </a:blip>
            <a:stretch>
              <a:fillRect l="-44995" t="-34588" r="-38288" b="-36857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168285" y="854666"/>
            <a:ext cx="399158" cy="63290"/>
            <a:chOff x="0" y="0"/>
            <a:chExt cx="105128" cy="166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168285" y="997055"/>
            <a:ext cx="399158" cy="63290"/>
            <a:chOff x="0" y="0"/>
            <a:chExt cx="105128" cy="166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991387" y="548064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 l="-44995" t="-34588" r="-38288" b="-36857"/>
            </a:stretch>
          </a:blipFill>
        </p:spPr>
      </p: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957214" y="4779056"/>
          <a:ext cx="7564482" cy="3914775"/>
        </p:xfrm>
        <a:graphic>
          <a:graphicData uri="http://schemas.openxmlformats.org/drawingml/2006/table">
            <a:tbl>
              <a:tblPr/>
              <a:tblGrid>
                <a:gridCol w="5599119"/>
              </a:tblGrid>
              <a:tr h="2029527"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Retienen información entre llamadas a métodos.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 utilizan en escenarios donde es necesario el contexto</a:t>
                      </a:r>
                      <a:r>
                        <a:rPr lang="en-US" b="true" sz="21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 (por ejemplo, sesiones de usuario).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4A7"/>
                    </a:solidFill>
                  </a:tcPr>
                </a:tc>
              </a:tr>
              <a:tr h="188524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Ejemplos:</a:t>
                      </a:r>
                      <a:endParaRPr lang="en-US" sz="1100"/>
                    </a:p>
                    <a:p>
                      <a:pPr algn="l" marL="431801" indent="-215900" lvl="1">
                        <a:lnSpc>
                          <a:spcPts val="3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Sesiones de usuario en aplicaciones web.</a:t>
                      </a:r>
                    </a:p>
                    <a:p>
                      <a:pPr algn="l" marL="431801" indent="-215900" lvl="1">
                        <a:lnSpc>
                          <a:spcPts val="3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Implementaciones de carritos de compra.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82893" y="2690577"/>
            <a:ext cx="3644080" cy="1058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>
                <a:solidFill>
                  <a:srgbClr val="FFAD41"/>
                </a:solidFill>
                <a:latin typeface="Chewy"/>
                <a:ea typeface="Chewy"/>
                <a:cs typeface="Chewy"/>
                <a:sym typeface="Chewy"/>
              </a:rPr>
              <a:t>Stateful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6274" y="2317175"/>
            <a:ext cx="3644080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>
                <a:solidFill>
                  <a:srgbClr val="EBC38F"/>
                </a:solidFill>
                <a:latin typeface="Montserrat"/>
                <a:ea typeface="Montserrat"/>
                <a:cs typeface="Montserrat"/>
                <a:sym typeface="Montserrat"/>
              </a:rPr>
              <a:t>Clases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1446" y="1132465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1446" y="797516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836716"/>
            <a:ext cx="3644080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b="true" sz="3399" i="true">
                <a:solidFill>
                  <a:srgbClr val="FFAD41"/>
                </a:solidFill>
                <a:latin typeface="Poppins Semi-Bold Italics"/>
                <a:ea typeface="Poppins Semi-Bold Italics"/>
                <a:cs typeface="Poppins Semi-Bold Italics"/>
                <a:sym typeface="Poppins Semi-Bold Italics"/>
              </a:rPr>
              <a:t>Características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46634" y="2100344"/>
            <a:ext cx="6820809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b="true" sz="3399" i="true">
                <a:solidFill>
                  <a:srgbClr val="FFAD41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Ventajas</a:t>
            </a:r>
            <a:r>
              <a:rPr lang="en-US" sz="3399" i="true">
                <a:solidFill>
                  <a:srgbClr val="FFAD41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</a:t>
            </a:r>
          </a:p>
        </p:txBody>
      </p:sp>
      <p:graphicFrame>
        <p:nvGraphicFramePr>
          <p:cNvPr name="Table 20" id="20"/>
          <p:cNvGraphicFramePr>
            <a:graphicFrameLocks noGrp="true"/>
          </p:cNvGraphicFramePr>
          <p:nvPr/>
        </p:nvGraphicFramePr>
        <p:xfrm>
          <a:off x="8189607" y="2871235"/>
          <a:ext cx="9377836" cy="2272265"/>
        </p:xfrm>
        <a:graphic>
          <a:graphicData uri="http://schemas.openxmlformats.org/drawingml/2006/table">
            <a:tbl>
              <a:tblPr/>
              <a:tblGrid>
                <a:gridCol w="8613735"/>
              </a:tblGrid>
              <a:tr h="2272265"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Gestión de Contexto: </a:t>
                      </a: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Mantienen datos específicios del usuario.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</a:pPr>
                      <a:r>
                        <a:rPr lang="en-US" b="true" sz="2100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Rendimiento: </a:t>
                      </a: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Pueden ser optimizadas para escenarios donde la consistencia de los datos es crítica.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21" id="21"/>
          <p:cNvGraphicFramePr>
            <a:graphicFrameLocks noGrp="true"/>
          </p:cNvGraphicFramePr>
          <p:nvPr/>
        </p:nvGraphicFramePr>
        <p:xfrm>
          <a:off x="8806523" y="6247889"/>
          <a:ext cx="8760919" cy="2608123"/>
        </p:xfrm>
        <a:graphic>
          <a:graphicData uri="http://schemas.openxmlformats.org/drawingml/2006/table">
            <a:tbl>
              <a:tblPr/>
              <a:tblGrid>
                <a:gridCol w="7515551"/>
              </a:tblGrid>
              <a:tr h="2608123">
                <a:tc>
                  <a:txBody>
                    <a:bodyPr anchor="t" rtlCol="false"/>
                    <a:lstStyle/>
                    <a:p>
                      <a:pPr algn="l" marL="474979" indent="-237490" lvl="1">
                        <a:lnSpc>
                          <a:spcPts val="41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Complejidad: </a:t>
                      </a:r>
                      <a:r>
                        <a:rPr lang="en-US" sz="21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Más difíciles de gestionar y depurar debido al estado mantenido.</a:t>
                      </a:r>
                      <a:endParaRPr lang="en-US" sz="1100"/>
                    </a:p>
                    <a:p>
                      <a:pPr algn="l" marL="474979" indent="-237490" lvl="1">
                        <a:lnSpc>
                          <a:spcPts val="4179"/>
                        </a:lnSpc>
                        <a:buFont typeface="Arial"/>
                        <a:buChar char="•"/>
                      </a:pPr>
                      <a:r>
                        <a:rPr lang="en-US" b="true" sz="21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Problemas de Escalabilidad: </a:t>
                      </a:r>
                      <a:r>
                        <a:rPr lang="en-US" sz="21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Puede ser complicado escalar en sistemas distribuidos.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AD4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2" id="22"/>
          <p:cNvSpPr txBox="true"/>
          <p:nvPr/>
        </p:nvSpPr>
        <p:spPr>
          <a:xfrm rot="0">
            <a:off x="9953456" y="5373697"/>
            <a:ext cx="7613987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b="true" sz="3399" i="true">
                <a:solidFill>
                  <a:srgbClr val="FFAD41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Desventajas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7168285" y="854666"/>
            <a:ext cx="399158" cy="63290"/>
            <a:chOff x="0" y="0"/>
            <a:chExt cx="105128" cy="166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168285" y="997055"/>
            <a:ext cx="399158" cy="63290"/>
            <a:chOff x="0" y="0"/>
            <a:chExt cx="105128" cy="166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991387" y="548064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 l="-44995" t="-34588" r="-38288" b="-36857"/>
            </a:stretch>
          </a:blipFill>
        </p:spPr>
      </p: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901446" y="4388896"/>
          <a:ext cx="7674816" cy="4869404"/>
        </p:xfrm>
        <a:graphic>
          <a:graphicData uri="http://schemas.openxmlformats.org/drawingml/2006/table">
            <a:tbl>
              <a:tblPr/>
              <a:tblGrid>
                <a:gridCol w="5764066"/>
              </a:tblGrid>
              <a:tr h="1968024"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 almacenan datos entre llamadas a métodos.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399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Cada llamada a método se trata como una nueva transacción.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CCEE"/>
                    </a:solidFill>
                  </a:tcPr>
                </a:tc>
              </a:tr>
              <a:tr h="290138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Ejemplos:</a:t>
                      </a:r>
                      <a:endParaRPr lang="en-US" sz="1100"/>
                    </a:p>
                    <a:p>
                      <a:pPr algn="l" marL="431801" indent="-215900" lvl="1">
                        <a:lnSpc>
                          <a:spcPts val="3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Funciones utilitarias (por ejemplo, cálculos matemáticos).</a:t>
                      </a:r>
                    </a:p>
                    <a:p>
                      <a:pPr algn="l" marL="431801" indent="-215900" lvl="1">
                        <a:lnSpc>
                          <a:spcPts val="3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Servicios web que procesan solicitudes de manera independiente.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51576" y="2690577"/>
            <a:ext cx="3906714" cy="1058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>
                <a:solidFill>
                  <a:srgbClr val="9970B7"/>
                </a:solidFill>
                <a:latin typeface="Chewy"/>
                <a:ea typeface="Chewy"/>
                <a:cs typeface="Chewy"/>
                <a:sym typeface="Chewy"/>
              </a:rPr>
              <a:t>Stateless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6274" y="2222474"/>
            <a:ext cx="3644080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4"/>
              </a:lnSpc>
            </a:pPr>
            <a:r>
              <a:rPr lang="en-US" sz="8510">
                <a:solidFill>
                  <a:srgbClr val="BCAAC9"/>
                </a:solidFill>
                <a:latin typeface="Montserrat"/>
                <a:ea typeface="Montserrat"/>
                <a:cs typeface="Montserrat"/>
                <a:sym typeface="Montserrat"/>
              </a:rPr>
              <a:t>Clases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1446" y="1132465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1446" y="797516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3643387"/>
            <a:ext cx="3644080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b="true" sz="3399" i="true">
                <a:solidFill>
                  <a:srgbClr val="9970B7"/>
                </a:solidFill>
                <a:latin typeface="Poppins Semi-Bold Italics"/>
                <a:ea typeface="Poppins Semi-Bold Italics"/>
                <a:cs typeface="Poppins Semi-Bold Italics"/>
                <a:sym typeface="Poppins Semi-Bold Italics"/>
              </a:rPr>
              <a:t>Características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46634" y="2100344"/>
            <a:ext cx="6820809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b="true" sz="3399" i="true">
                <a:solidFill>
                  <a:srgbClr val="9970B7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Ventajas</a:t>
            </a:r>
            <a:r>
              <a:rPr lang="en-US" sz="3399" i="true">
                <a:solidFill>
                  <a:srgbClr val="9970B7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</a:t>
            </a:r>
          </a:p>
        </p:txBody>
      </p:sp>
      <p:graphicFrame>
        <p:nvGraphicFramePr>
          <p:cNvPr name="Table 20" id="20"/>
          <p:cNvGraphicFramePr>
            <a:graphicFrameLocks noGrp="true"/>
          </p:cNvGraphicFramePr>
          <p:nvPr/>
        </p:nvGraphicFramePr>
        <p:xfrm>
          <a:off x="8182959" y="2871235"/>
          <a:ext cx="9384484" cy="2190750"/>
        </p:xfrm>
        <a:graphic>
          <a:graphicData uri="http://schemas.openxmlformats.org/drawingml/2006/table">
            <a:tbl>
              <a:tblPr/>
              <a:tblGrid>
                <a:gridCol w="8625977"/>
              </a:tblGrid>
              <a:tr h="2190750">
                <a:tc>
                  <a:txBody>
                    <a:bodyPr anchor="t" rtlCol="false"/>
                    <a:lstStyle/>
                    <a:p>
                      <a:pPr algn="l" marL="518158" indent="-259079" lvl="1">
                        <a:lnSpc>
                          <a:spcPts val="455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3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Simplicidad: </a:t>
                      </a:r>
                      <a:r>
                        <a:rPr lang="en-US" sz="23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Más fáciles de entender y mantener.</a:t>
                      </a:r>
                      <a:endParaRPr lang="en-US" sz="1100"/>
                    </a:p>
                    <a:p>
                      <a:pPr algn="l" marL="518158" indent="-259079" lvl="1">
                        <a:lnSpc>
                          <a:spcPts val="4559"/>
                        </a:lnSpc>
                        <a:buFont typeface="Arial"/>
                        <a:buChar char="•"/>
                      </a:pPr>
                      <a:r>
                        <a:rPr lang="en-US" b="true" sz="23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Escalabilidad: </a:t>
                      </a:r>
                      <a:r>
                        <a:rPr lang="en-US" sz="23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Más sencillo escalar, ya que cualquier instancia puede manejar solicitudes.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21" id="21"/>
          <p:cNvGraphicFramePr>
            <a:graphicFrameLocks noGrp="true"/>
          </p:cNvGraphicFramePr>
          <p:nvPr/>
        </p:nvGraphicFramePr>
        <p:xfrm>
          <a:off x="8806523" y="6144402"/>
          <a:ext cx="8760919" cy="3238500"/>
        </p:xfrm>
        <a:graphic>
          <a:graphicData uri="http://schemas.openxmlformats.org/drawingml/2006/table">
            <a:tbl>
              <a:tblPr/>
              <a:tblGrid>
                <a:gridCol w="7515551"/>
              </a:tblGrid>
              <a:tr h="3238500">
                <a:tc>
                  <a:txBody>
                    <a:bodyPr anchor="t" rtlCol="false"/>
                    <a:lstStyle/>
                    <a:p>
                      <a:pPr algn="l" marL="496569" indent="-248284" lvl="1">
                        <a:lnSpc>
                          <a:spcPts val="436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2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Falta de Contexto: </a:t>
                      </a:r>
                      <a:r>
                        <a:rPr lang="en-US" sz="22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 pueden mantener información específica del usuario.</a:t>
                      </a:r>
                      <a:endParaRPr lang="en-US" sz="1100"/>
                    </a:p>
                    <a:p>
                      <a:pPr algn="l" marL="496569" indent="-248284" lvl="1">
                        <a:lnSpc>
                          <a:spcPts val="4369"/>
                        </a:lnSpc>
                        <a:buFont typeface="Arial"/>
                        <a:buChar char="•"/>
                      </a:pPr>
                      <a:r>
                        <a:rPr lang="en-US" b="true" sz="22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Sobrecarga de Rendimiento Potencial: </a:t>
                      </a:r>
                      <a:r>
                        <a:rPr lang="en-US" sz="22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Puede ser necesario pasar todos los datos necesarios en cada llamada a método.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70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2" id="22"/>
          <p:cNvSpPr txBox="true"/>
          <p:nvPr/>
        </p:nvSpPr>
        <p:spPr>
          <a:xfrm rot="0">
            <a:off x="9953456" y="5221867"/>
            <a:ext cx="7613987" cy="618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b="true" sz="3399" i="true">
                <a:solidFill>
                  <a:srgbClr val="9970B7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Desventajas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CC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0696375" cy="8222838"/>
          </a:xfrm>
          <a:custGeom>
            <a:avLst/>
            <a:gdLst/>
            <a:ahLst/>
            <a:cxnLst/>
            <a:rect r="r" b="b" t="t" l="l"/>
            <a:pathLst>
              <a:path h="8222838" w="10696375">
                <a:moveTo>
                  <a:pt x="0" y="0"/>
                </a:moveTo>
                <a:lnTo>
                  <a:pt x="10696375" y="0"/>
                </a:lnTo>
                <a:lnTo>
                  <a:pt x="10696375" y="8222838"/>
                </a:lnTo>
                <a:lnTo>
                  <a:pt x="0" y="82228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063842" y="4081918"/>
            <a:ext cx="5774399" cy="2326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9"/>
              </a:lnSpc>
            </a:pPr>
            <a:r>
              <a:rPr lang="en-US" sz="3270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Mantiene el nombre de usuario una vez que el usuario se autentique</a:t>
            </a:r>
          </a:p>
          <a:p>
            <a:pPr algn="ctr">
              <a:lnSpc>
                <a:spcPts val="45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FCC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9061" y="1216432"/>
            <a:ext cx="10489663" cy="7854135"/>
          </a:xfrm>
          <a:custGeom>
            <a:avLst/>
            <a:gdLst/>
            <a:ahLst/>
            <a:cxnLst/>
            <a:rect r="r" b="b" t="t" l="l"/>
            <a:pathLst>
              <a:path h="7854135" w="10489663">
                <a:moveTo>
                  <a:pt x="0" y="0"/>
                </a:moveTo>
                <a:lnTo>
                  <a:pt x="10489663" y="0"/>
                </a:lnTo>
                <a:lnTo>
                  <a:pt x="10489663" y="7854136"/>
                </a:lnTo>
                <a:lnTo>
                  <a:pt x="0" y="7854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936367" y="3646752"/>
            <a:ext cx="5774399" cy="2907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9"/>
              </a:lnSpc>
              <a:spcBef>
                <a:spcPct val="0"/>
              </a:spcBef>
            </a:pPr>
            <a:r>
              <a:rPr lang="en-US" b="true" sz="327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Muestra un mensaje de bienvenida con el nombre de usuario que se pasó a través del constructor </a:t>
            </a:r>
            <a:r>
              <a:rPr lang="en-US" b="true" sz="3270" i="true">
                <a:solidFill>
                  <a:srgbClr val="000000"/>
                </a:solidFill>
                <a:latin typeface="Poppins Medium Italics"/>
                <a:ea typeface="Poppins Medium Italics"/>
                <a:cs typeface="Poppins Medium Italics"/>
                <a:sym typeface="Poppins Medium Italics"/>
              </a:rPr>
              <a:t>WelcomeScreen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67864" y="1243254"/>
            <a:ext cx="399158" cy="63290"/>
            <a:chOff x="0" y="0"/>
            <a:chExt cx="105128" cy="166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097022" y="2301660"/>
            <a:ext cx="6190978" cy="6754909"/>
          </a:xfrm>
          <a:custGeom>
            <a:avLst/>
            <a:gdLst/>
            <a:ahLst/>
            <a:cxnLst/>
            <a:rect r="r" b="b" t="t" l="l"/>
            <a:pathLst>
              <a:path h="6754909" w="6190978">
                <a:moveTo>
                  <a:pt x="0" y="0"/>
                </a:moveTo>
                <a:lnTo>
                  <a:pt x="6190978" y="0"/>
                </a:lnTo>
                <a:lnTo>
                  <a:pt x="6190978" y="6754909"/>
                </a:lnTo>
                <a:lnTo>
                  <a:pt x="0" y="67549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05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229504" y="3028224"/>
            <a:ext cx="2650891" cy="265089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66774" y="4054756"/>
            <a:ext cx="955929" cy="95592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91259" y="6684097"/>
            <a:ext cx="955929" cy="95592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365315" y="2131280"/>
            <a:ext cx="8115300" cy="1241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99"/>
              </a:lnSpc>
            </a:pPr>
            <a:r>
              <a:rPr lang="en-US" sz="9999">
                <a:solidFill>
                  <a:srgbClr val="EFCC9E"/>
                </a:solidFill>
                <a:latin typeface="Chewy"/>
                <a:ea typeface="Chewy"/>
                <a:cs typeface="Chewy"/>
                <a:sym typeface="Chewy"/>
              </a:rPr>
              <a:t> Casos de Uso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65315" y="2028147"/>
            <a:ext cx="8115300" cy="1241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99"/>
              </a:lnSpc>
            </a:pPr>
            <a:r>
              <a:rPr lang="en-US" sz="9999">
                <a:solidFill>
                  <a:srgbClr val="3E67C8"/>
                </a:solidFill>
                <a:latin typeface="Chewy"/>
                <a:ea typeface="Chewy"/>
                <a:cs typeface="Chewy"/>
                <a:sym typeface="Chewy"/>
              </a:rPr>
              <a:t> Casos de Uso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471091" y="3227692"/>
            <a:ext cx="9523935" cy="608374"/>
            <a:chOff x="0" y="0"/>
            <a:chExt cx="2508361" cy="16023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508361" cy="160230"/>
            </a:xfrm>
            <a:custGeom>
              <a:avLst/>
              <a:gdLst/>
              <a:ahLst/>
              <a:cxnLst/>
              <a:rect r="r" b="b" t="t" l="l"/>
              <a:pathLst>
                <a:path h="160230" w="2508361">
                  <a:moveTo>
                    <a:pt x="0" y="0"/>
                  </a:moveTo>
                  <a:lnTo>
                    <a:pt x="2508361" y="0"/>
                  </a:lnTo>
                  <a:lnTo>
                    <a:pt x="2508361" y="160230"/>
                  </a:lnTo>
                  <a:lnTo>
                    <a:pt x="0" y="160230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2508361" cy="198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471091" y="3864641"/>
            <a:ext cx="9758413" cy="232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0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Stateful sería ideal para un campo de texto donde el usuario puede escribir y editar, o para una lista que cambia dinámicamente con nuevas entradas. (Gestión de juego, inicio de sesión)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964798" y="3327964"/>
            <a:ext cx="6158279" cy="462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1"/>
              </a:lnSpc>
            </a:pPr>
            <a:r>
              <a:rPr lang="en-US" sz="30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STATEFUL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471091" y="6499256"/>
            <a:ext cx="9758413" cy="600679"/>
            <a:chOff x="0" y="0"/>
            <a:chExt cx="2570117" cy="15820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570117" cy="158203"/>
            </a:xfrm>
            <a:custGeom>
              <a:avLst/>
              <a:gdLst/>
              <a:ahLst/>
              <a:cxnLst/>
              <a:rect r="r" b="b" t="t" l="l"/>
              <a:pathLst>
                <a:path h="158203" w="2570117">
                  <a:moveTo>
                    <a:pt x="0" y="0"/>
                  </a:moveTo>
                  <a:lnTo>
                    <a:pt x="2570117" y="0"/>
                  </a:lnTo>
                  <a:lnTo>
                    <a:pt x="2570117" y="158203"/>
                  </a:lnTo>
                  <a:lnTo>
                    <a:pt x="0" y="158203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50000">
                  <a:srgbClr val="AF5ABB">
                    <a:alpha val="97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570117" cy="196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447188" y="7366635"/>
            <a:ext cx="9547838" cy="189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3000" b="tru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Stateless sería ideal para componentes como una etiqueta de texto en un formulario que no necesita cambiar. (Puntos finales API, tareas de procesamiento por lotes).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964798" y="6599528"/>
            <a:ext cx="7403070" cy="462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1"/>
              </a:lnSpc>
            </a:pPr>
            <a:r>
              <a:rPr lang="en-US" sz="300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STATELESS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7168285" y="854666"/>
            <a:ext cx="399158" cy="63290"/>
            <a:chOff x="0" y="0"/>
            <a:chExt cx="105128" cy="1666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7168285" y="997055"/>
            <a:ext cx="399158" cy="63290"/>
            <a:chOff x="0" y="0"/>
            <a:chExt cx="105128" cy="16669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gradFill rotWithShape="true">
              <a:gsLst>
                <a:gs pos="0">
                  <a:srgbClr val="006CCD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5991387" y="548064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77000"/>
            </a:blip>
            <a:stretch>
              <a:fillRect l="-44995" t="-34588" r="-38288" b="-36857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901446" y="1132465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01446" y="797516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-934125" y="3270005"/>
            <a:ext cx="21650554" cy="57150"/>
            <a:chOff x="0" y="0"/>
            <a:chExt cx="4119977" cy="108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19977" cy="10875"/>
            </a:xfrm>
            <a:custGeom>
              <a:avLst/>
              <a:gdLst/>
              <a:ahLst/>
              <a:cxnLst/>
              <a:rect r="r" b="b" t="t" l="l"/>
              <a:pathLst>
                <a:path h="10875" w="4119977">
                  <a:moveTo>
                    <a:pt x="5438" y="0"/>
                  </a:moveTo>
                  <a:lnTo>
                    <a:pt x="4114540" y="0"/>
                  </a:lnTo>
                  <a:cubicBezTo>
                    <a:pt x="4117543" y="0"/>
                    <a:pt x="4119977" y="2435"/>
                    <a:pt x="4119977" y="5438"/>
                  </a:cubicBezTo>
                  <a:lnTo>
                    <a:pt x="4119977" y="5438"/>
                  </a:lnTo>
                  <a:cubicBezTo>
                    <a:pt x="4119977" y="8441"/>
                    <a:pt x="4117543" y="10875"/>
                    <a:pt x="4114540" y="10875"/>
                  </a:cubicBezTo>
                  <a:lnTo>
                    <a:pt x="5438" y="10875"/>
                  </a:lnTo>
                  <a:cubicBezTo>
                    <a:pt x="2435" y="10875"/>
                    <a:pt x="0" y="8441"/>
                    <a:pt x="0" y="5438"/>
                  </a:cubicBezTo>
                  <a:lnTo>
                    <a:pt x="0" y="5438"/>
                  </a:lnTo>
                  <a:cubicBezTo>
                    <a:pt x="0" y="2435"/>
                    <a:pt x="2435" y="0"/>
                    <a:pt x="54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7168285" y="854666"/>
            <a:ext cx="399158" cy="63290"/>
            <a:chOff x="0" y="0"/>
            <a:chExt cx="105128" cy="1666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solidFill>
              <a:srgbClr val="9970B7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168285" y="997055"/>
            <a:ext cx="399158" cy="63290"/>
            <a:chOff x="0" y="0"/>
            <a:chExt cx="105128" cy="166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solidFill>
              <a:srgbClr val="9970B7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991387" y="548064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 l="-44995" t="-34588" r="-38288" b="-36857"/>
            </a:stretch>
          </a:blipFill>
        </p:spPr>
      </p:sp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451283" y="3489080"/>
          <a:ext cx="17423572" cy="5534025"/>
        </p:xfrm>
        <a:graphic>
          <a:graphicData uri="http://schemas.openxmlformats.org/drawingml/2006/table">
            <a:tbl>
              <a:tblPr/>
              <a:tblGrid>
                <a:gridCol w="17423572"/>
              </a:tblGrid>
              <a:tr h="5534025">
                <a:tc>
                  <a:txBody>
                    <a:bodyPr anchor="t" rtlCol="false"/>
                    <a:lstStyle/>
                    <a:p>
                      <a:pPr algn="l" marL="626106" indent="-313053" lvl="1">
                        <a:lnSpc>
                          <a:spcPts val="577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8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StatefulWidget:</a:t>
                      </a:r>
                      <a:r>
                        <a:rPr lang="en-US" sz="28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Ideal para cuando el estado de la interfaz debe cambiar a lo largo del tiempo o en respuesta a eventos del usuario. Se usa cuando hay interacciones o datos dinámicos.</a:t>
                      </a:r>
                      <a:endParaRPr lang="en-US" sz="1100"/>
                    </a:p>
                    <a:p>
                      <a:pPr algn="l" marL="626106" indent="-313053" lvl="1">
                        <a:lnSpc>
                          <a:spcPts val="5770"/>
                        </a:lnSpc>
                        <a:buFont typeface="Arial"/>
                        <a:buChar char="•"/>
                      </a:pPr>
                      <a:r>
                        <a:rPr lang="en-US" b="true" sz="2899">
                          <a:solidFill>
                            <a:srgbClr val="000000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StatelessWidget:</a:t>
                      </a:r>
                      <a:r>
                        <a:rPr lang="en-US" sz="28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Útil para contenido fijo o estático que no cambia y no requiere actualización de la interfaz gráfica. Es más eficiente y sencillo en términos de rendimiento y memoria.</a:t>
                      </a:r>
                    </a:p>
                    <a:p>
                      <a:pPr algn="l" marL="626106" indent="-313053" lvl="1">
                        <a:lnSpc>
                          <a:spcPts val="5770"/>
                        </a:lnSpc>
                        <a:buFont typeface="Arial"/>
                        <a:buChar char="•"/>
                      </a:pPr>
                      <a:r>
                        <a:rPr lang="en-US" sz="2899">
                          <a:solidFill>
                            <a:srgbClr val="00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Elegir entre stateful y stateless depende de los requisitos de la aplicación y su finalidad.</a:t>
                      </a:r>
                    </a:p>
                  </a:txBody>
                  <a:tcPr marL="190500" marR="190500" marT="190500" marB="190500" anchor="ctr">
                    <a:lnL cmpd="sng" algn="ctr" cap="flat" w="47625">
                      <a:solidFill>
                        <a:srgbClr val="B47F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B47F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B47F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B47F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5" id="15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07371" y="2086496"/>
            <a:ext cx="8337474" cy="110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0"/>
              </a:lnSpc>
            </a:pPr>
            <a:r>
              <a:rPr lang="en-US" sz="8956">
                <a:solidFill>
                  <a:srgbClr val="78AAF0">
                    <a:alpha val="48627"/>
                  </a:srgbClr>
                </a:solidFill>
                <a:latin typeface="Chewy"/>
                <a:ea typeface="Chewy"/>
                <a:cs typeface="Chewy"/>
                <a:sym typeface="Chewy"/>
              </a:rPr>
              <a:t>Conclusiones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1446" y="1132465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1446" y="797516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184361" y="2031974"/>
            <a:ext cx="7882461" cy="1061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5"/>
              </a:lnSpc>
            </a:pPr>
            <a:r>
              <a:rPr lang="en-US" sz="8466">
                <a:solidFill>
                  <a:srgbClr val="B47FDB"/>
                </a:solidFill>
                <a:latin typeface="Chewy"/>
                <a:ea typeface="Chewy"/>
                <a:cs typeface="Chewy"/>
                <a:sym typeface="Chewy"/>
              </a:rPr>
              <a:t>Conclusiones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259300" y="9056569"/>
            <a:ext cx="403461" cy="403461"/>
          </a:xfrm>
          <a:custGeom>
            <a:avLst/>
            <a:gdLst/>
            <a:ahLst/>
            <a:cxnLst/>
            <a:rect r="r" b="b" t="t" l="l"/>
            <a:pathLst>
              <a:path h="403461" w="403461">
                <a:moveTo>
                  <a:pt x="0" y="0"/>
                </a:moveTo>
                <a:lnTo>
                  <a:pt x="403461" y="0"/>
                </a:lnTo>
                <a:lnTo>
                  <a:pt x="403461" y="403462"/>
                </a:lnTo>
                <a:lnTo>
                  <a:pt x="0" y="4034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550598" y="1717649"/>
            <a:ext cx="19996945" cy="0"/>
          </a:xfrm>
          <a:prstGeom prst="line">
            <a:avLst/>
          </a:prstGeom>
          <a:ln cap="flat" w="38100">
            <a:gradFill>
              <a:gsLst>
                <a:gs pos="0">
                  <a:srgbClr val="006CCD">
                    <a:alpha val="0"/>
                  </a:srgbClr>
                </a:gs>
                <a:gs pos="50000">
                  <a:srgbClr val="3E67C8">
                    <a:alpha val="100000"/>
                  </a:srgbClr>
                </a:gs>
                <a:gs pos="100000">
                  <a:srgbClr val="F5AEFF">
                    <a:alpha val="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961112" y="4950971"/>
            <a:ext cx="4899906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b="true" sz="8510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Gracias.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7214" y="9358745"/>
            <a:ext cx="1621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Page 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18794" y="3944628"/>
            <a:ext cx="4942225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b="true" sz="8510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Gracias.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918794" y="6061854"/>
            <a:ext cx="4942225" cy="1030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4"/>
              </a:lnSpc>
            </a:pPr>
            <a:r>
              <a:rPr lang="en-US" b="true" sz="8510">
                <a:solidFill>
                  <a:srgbClr val="3E67C8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Gracias.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168285" y="997055"/>
            <a:ext cx="399158" cy="63290"/>
            <a:chOff x="0" y="0"/>
            <a:chExt cx="105128" cy="166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5128" cy="16669"/>
            </a:xfrm>
            <a:custGeom>
              <a:avLst/>
              <a:gdLst/>
              <a:ahLst/>
              <a:cxnLst/>
              <a:rect r="r" b="b" t="t" l="l"/>
              <a:pathLst>
                <a:path h="16669" w="105128">
                  <a:moveTo>
                    <a:pt x="0" y="0"/>
                  </a:moveTo>
                  <a:lnTo>
                    <a:pt x="105128" y="0"/>
                  </a:lnTo>
                  <a:lnTo>
                    <a:pt x="105128" y="16669"/>
                  </a:lnTo>
                  <a:lnTo>
                    <a:pt x="0" y="16669"/>
                  </a:lnTo>
                  <a:close/>
                </a:path>
              </a:pathLst>
            </a:custGeom>
            <a:solidFill>
              <a:srgbClr val="9970B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05128" cy="547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991387" y="548064"/>
            <a:ext cx="975167" cy="961271"/>
          </a:xfrm>
          <a:custGeom>
            <a:avLst/>
            <a:gdLst/>
            <a:ahLst/>
            <a:cxnLst/>
            <a:rect r="r" b="b" t="t" l="l"/>
            <a:pathLst>
              <a:path h="961271" w="975167">
                <a:moveTo>
                  <a:pt x="0" y="0"/>
                </a:moveTo>
                <a:lnTo>
                  <a:pt x="975167" y="0"/>
                </a:lnTo>
                <a:lnTo>
                  <a:pt x="975167" y="961272"/>
                </a:lnTo>
                <a:lnTo>
                  <a:pt x="0" y="96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7000"/>
            </a:blip>
            <a:stretch>
              <a:fillRect l="-44995" t="-34588" r="-38288" b="-3685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01446" y="1132465"/>
            <a:ext cx="1117100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WX61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01446" y="797516"/>
            <a:ext cx="5203487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1865" b="true">
                <a:solidFill>
                  <a:srgbClr val="006CC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Aplicaciones para Dispositivos Móviles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DAGTj0s5bTo</dc:identifier>
  <dcterms:modified xsi:type="dcterms:W3CDTF">2011-08-01T06:04:30Z</dcterms:modified>
  <cp:revision>1</cp:revision>
  <dc:title>Stateful vs Stateless</dc:title>
</cp:coreProperties>
</file>

<file path=docProps/thumbnail.jpeg>
</file>